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3"/>
  </p:sldMasterIdLst>
  <p:notesMasterIdLst>
    <p:notesMasterId r:id="rId41"/>
  </p:notesMasterIdLst>
  <p:handoutMasterIdLst>
    <p:handoutMasterId r:id="rId42"/>
  </p:handoutMasterIdLst>
  <p:sldIdLst>
    <p:sldId id="282" r:id="rId4"/>
    <p:sldId id="292" r:id="rId5"/>
    <p:sldId id="297" r:id="rId6"/>
    <p:sldId id="298" r:id="rId7"/>
    <p:sldId id="293" r:id="rId8"/>
    <p:sldId id="313" r:id="rId9"/>
    <p:sldId id="285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299" r:id="rId22"/>
    <p:sldId id="328" r:id="rId23"/>
    <p:sldId id="329" r:id="rId24"/>
    <p:sldId id="330" r:id="rId25"/>
    <p:sldId id="331" r:id="rId26"/>
    <p:sldId id="307" r:id="rId27"/>
    <p:sldId id="326" r:id="rId28"/>
    <p:sldId id="325" r:id="rId29"/>
    <p:sldId id="300" r:id="rId30"/>
    <p:sldId id="303" r:id="rId31"/>
    <p:sldId id="304" r:id="rId32"/>
    <p:sldId id="305" r:id="rId33"/>
    <p:sldId id="306" r:id="rId34"/>
    <p:sldId id="308" r:id="rId35"/>
    <p:sldId id="309" r:id="rId36"/>
    <p:sldId id="310" r:id="rId37"/>
    <p:sldId id="311" r:id="rId38"/>
    <p:sldId id="312" r:id="rId39"/>
    <p:sldId id="296" r:id="rId4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1" autoAdjust="0"/>
    <p:restoredTop sz="94631" autoAdjust="0"/>
  </p:normalViewPr>
  <p:slideViewPr>
    <p:cSldViewPr>
      <p:cViewPr varScale="1">
        <p:scale>
          <a:sx n="71" d="100"/>
          <a:sy n="71" d="100"/>
        </p:scale>
        <p:origin x="67" y="2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012" y="66"/>
      </p:cViewPr>
      <p:guideLst/>
    </p:cSldViewPr>
  </p:notesViewPr>
  <p:gridSpacing cx="180000" cy="18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7A010-AE7E-4B0D-810D-F3377E0011CF}" type="datetime1">
              <a:rPr lang="es-ES" smtClean="0"/>
              <a:t>11/09/2019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5:58.225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0,'51'0'109,"1"0"-93,-1 0-16,26 0 16,0 26-16,-52-26 15,52 0-15,0 25 16,-25-25-16,-1 0 16,0 0-16,1 0 15,-27 26 1,1-26-1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04.78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26 0,'25'0'125,"1"0"-93,0 0-17,-1 0-15,1 0 16,0 0 0,25 0-1,-26 0-15,1 0 16,0 25-16,-1-25 15,1 0-15,0 0 16,-1 0-16,1 0 16,0 0-1,-1 0-15,1 0 16,0 0 0,-1 0-1,1 0 16,0 0-15,-1 0 0,1 0-16,0 0 31,-1 0-15,1 0-1,0-25-15,-1 25 16,27 0-1,-27 0-15,1 0 16,0 0-16,-1 0 16,-25-26-16,26 26 125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08.741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0,'26'0'125,"25"0"-93,-25 0-32,-1 0 15,27 0-15,-27 26 16,26-26-16,1 0 16,-1 0-1,-25 0-15,-1 0 16,1 0-1,0 0 32,-1 0-31,1 0-16,0 0 16,-1 0-1,1 0 1,0 0-16,-1 0 15,1 0-15,0 0 16,-1 0-16,1 0 16,0 0-1,-1 0 1,1 0 0,0 0-16,-1 0 15,27 0-15,-1 0 31,-25 0-31,-1 0 16,1 0-16,-1 0 16,1 0 15,0 0-31,-1 0 31,1 0-31,0 0 16,-1 0-1,1 0 1,0 0 0,-1 0-16,1 0 15,0 0 1,-1 0-16,1 0 16,0 0-1,-1 0 1,1 0-16,0 0 15,-26 26-15,25-26 16,1 0-16,0 0 31,-1 0-15,1 0 0,-26 25-16,26-25 15,-1 0 1,1 0-1,0 0-15,-1 0 16,1 0 0,0 0-1,-1 0 32,1 0-31,-1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11.86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28 0,'25'0'125,"1"0"-109,0 0-16,-1 0 15,1 0-15,0 0 16,-1 0 0,1 0-16,0 0 15,-1 0-15,1 0 16,25 0-16,-51-26 16,26 26-16,-1 0 15,1 0 1,0 0-16,-1 0 15,1 0 17,0 0-32,-1 0 187,1 0-187,0 0 78,-1 0-62,1 0 15,0 0-15,-1 0-1,1 0 1,0 0 390,-1 0-406,1 0 32,0 0-17,-1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14.253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0,'25'0'125,"1"0"-125,25 0 16,1 0-1,-1 0-15,-26 0 16,27 0-16,-27 0 15,1 0 1,0 0-16,-1 0 63,1 0-48,0 0 1,-1 0-16,1 0 15,0 0-15,-1 0 16,1 0-16,0 0 16,-1 0-1,-25 26 79,26-26-78,0 0-16,-1 0 15,1 0 32,0 0 47,-1 0-16,1 0-62,0 0-1,-1 0 32,1 0-31,0 0 46,-1 0-46,1 0 0,0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0F111A-19E5-454C-AE3D-408EB1BC015B}" type="datetime1">
              <a:rPr lang="es-ES" noProof="0" smtClean="0"/>
              <a:t>11/09/2019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17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21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261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05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672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30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9132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23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55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719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110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58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4531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71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599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664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828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884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255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146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707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06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719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36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677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307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803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07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910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444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23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16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37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639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832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05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86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12" name="Rectángulo 11"/>
          <p:cNvSpPr/>
          <p:nvPr userDrawn="1"/>
        </p:nvSpPr>
        <p:spPr>
          <a:xfrm>
            <a:off x="10056000" y="6318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 userDrawn="1"/>
        </p:nvSpPr>
        <p:spPr>
          <a:xfrm>
            <a:off x="10056000" y="6318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6000" y="6375325"/>
            <a:ext cx="720000" cy="425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1" i="1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emf"/><Relationship Id="rId3" Type="http://schemas.openxmlformats.org/officeDocument/2006/relationships/image" Target="../media/image33.PNG"/><Relationship Id="rId7" Type="http://schemas.openxmlformats.org/officeDocument/2006/relationships/image" Target="../media/image14.emf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9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bimarti/TFM-Analisis-Keyloggers-Ingenieria-Inversa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9" Type="http://schemas.openxmlformats.org/officeDocument/2006/relationships/hyperlink" Target="https://github.com/gabimarti/Demons-eye-keylogg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ecuritydigest.org/unix/archive/00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6999" y="1143001"/>
            <a:ext cx="6857999" cy="4571999"/>
          </a:xfrm>
        </p:spPr>
      </p:pic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656000" y="4509000"/>
            <a:ext cx="2700000" cy="21588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20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Gabriel </a:t>
            </a:r>
            <a:r>
              <a:rPr lang="es-ES" sz="20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20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Martí Fuentes</a:t>
            </a:r>
            <a:endParaRPr lang="es-ES" sz="20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" y="120073"/>
            <a:ext cx="7245164" cy="4028927"/>
          </a:xfrm>
        </p:spPr>
        <p:txBody>
          <a:bodyPr rtlCol="0"/>
          <a:lstStyle/>
          <a:p>
            <a:r>
              <a:rPr lang="es-ES" dirty="0"/>
              <a:t>Análisis de </a:t>
            </a:r>
            <a:r>
              <a:rPr lang="es-ES" dirty="0" err="1">
                <a:solidFill>
                  <a:srgbClr val="FF0000"/>
                </a:solidFill>
              </a:rPr>
              <a:t>Keyloggers</a:t>
            </a:r>
            <a:r>
              <a:rPr lang="es-ES" dirty="0"/>
              <a:t> mediante Ingeniería Inversa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6000" y="5084888"/>
            <a:ext cx="7535999" cy="1584111"/>
          </a:xfrm>
        </p:spPr>
        <p:txBody>
          <a:bodyPr rtlCol="0"/>
          <a:lstStyle/>
          <a:p>
            <a:pPr rtl="0"/>
            <a:r>
              <a:rPr lang="es-ES" b="1" dirty="0" smtClean="0">
                <a:latin typeface="+mj-lt"/>
                <a:ea typeface="Verdana" panose="020B0604030504040204" pitchFamily="34" charset="0"/>
              </a:rPr>
              <a:t>Trabajo Final de Master</a:t>
            </a:r>
          </a:p>
          <a:p>
            <a:r>
              <a:rPr lang="it-IT" b="1" dirty="0">
                <a:latin typeface="+mj-lt"/>
                <a:ea typeface="Verdana" panose="020B0604030504040204" pitchFamily="34" charset="0"/>
              </a:rPr>
              <a:t>Escola Tècnica Superior d’Enginyeria Electrònica i Informàtica </a:t>
            </a:r>
            <a:endParaRPr lang="it-IT" b="1" dirty="0" smtClean="0">
              <a:latin typeface="+mj-lt"/>
              <a:ea typeface="Verdana" panose="020B0604030504040204" pitchFamily="34" charset="0"/>
            </a:endParaRPr>
          </a:p>
          <a:p>
            <a:r>
              <a:rPr lang="it-IT" b="1" dirty="0" smtClean="0">
                <a:latin typeface="+mj-lt"/>
                <a:ea typeface="Verdana" panose="020B0604030504040204" pitchFamily="34" charset="0"/>
              </a:rPr>
              <a:t>La Salle,  2019</a:t>
            </a:r>
            <a:endParaRPr lang="es-ES" b="1" dirty="0"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1999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FBI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Cosa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Nostra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Nico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Scarfo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(Little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Nicky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Cifrado comunicaciones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2001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MSNBC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Magic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Lantern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PGP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CIPAV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Antivirus McAfee Symantec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76350"/>
            <a:ext cx="4519298" cy="4340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911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2003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Estudiante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Boston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College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Keylogger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100 ordenadores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Robo 2000$</a:t>
            </a:r>
            <a:b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lang="es-ES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2004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MyDoom.J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gusano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email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Tarjetas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Credito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57901"/>
            <a:ext cx="4303100" cy="43031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37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2004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Rusos + Ucranianos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Phishing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Clientes Bancos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Francia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Contraseñas y códigos bancarios</a:t>
            </a:r>
            <a:b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2005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Joe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Lopez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Florida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Bank of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America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robo 90.000$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Backdoor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Coreflood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4152909"/>
            <a:ext cx="3611099" cy="18281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97081"/>
            <a:ext cx="4303100" cy="25187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38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2005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Michael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Haephrati</a:t>
            </a:r>
            <a:r>
              <a:rPr lang="es-E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Target </a:t>
            </a:r>
            <a:r>
              <a:rPr lang="es-ES" sz="4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Eye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Limited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detenido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Londres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prisión 2 años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Ruth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4 años</a:t>
            </a:r>
          </a:p>
          <a:p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2011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Hao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Chen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estudio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Smartphone 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13</a:t>
            </a:fld>
            <a:endParaRPr lang="es-ES" noProof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89470"/>
            <a:ext cx="2944307" cy="21395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900" y="3699530"/>
            <a:ext cx="4987400" cy="21789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789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2013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Carbanak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Screenshots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C2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 1000 millones $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6146" name="Picture 2" descr="carbanak source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5" t="28660" r="14337" b="36528"/>
          <a:stretch/>
        </p:blipFill>
        <p:spPr bwMode="auto">
          <a:xfrm>
            <a:off x="6987003" y="4812103"/>
            <a:ext cx="4471482" cy="115927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banak source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03" y="1265264"/>
            <a:ext cx="5048997" cy="317643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00" y="3378301"/>
            <a:ext cx="6480000" cy="330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9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2015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Universidad Birmingham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hardware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passwd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otas</a:t>
            </a:r>
          </a:p>
          <a:p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2017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Universidad Kansas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passwd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notas 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15</a:t>
            </a:fld>
            <a:endParaRPr lang="es-ES" noProof="0"/>
          </a:p>
        </p:txBody>
      </p:sp>
      <p:pic>
        <p:nvPicPr>
          <p:cNvPr id="5122" name="Picture 2" descr="Resultado de imagen de birmingham universit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01" y="1246953"/>
            <a:ext cx="1976608" cy="236204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kansas university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00" y="3949204"/>
            <a:ext cx="2357854" cy="235785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2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2017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Michael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Myng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controlador teclado </a:t>
            </a:r>
            <a:r>
              <a:rPr lang="es-E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ynaptics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hp</a:t>
            </a:r>
          </a:p>
          <a:p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2017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SUCURI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WordPress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JavaScript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16</a:t>
            </a:fld>
            <a:endParaRPr lang="es-ES" noProof="0"/>
          </a:p>
        </p:txBody>
      </p:sp>
      <p:pic>
        <p:nvPicPr>
          <p:cNvPr id="8194" name="Picture 2" descr="Resultado de imagen de synaptic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t="25440" r="13173" b="23941"/>
          <a:stretch/>
        </p:blipFill>
        <p:spPr bwMode="auto">
          <a:xfrm>
            <a:off x="7012900" y="1283038"/>
            <a:ext cx="3043100" cy="94441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de hp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01" y="2455462"/>
            <a:ext cx="973538" cy="97353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n de wordpress logo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12252" r="12465" b="12632"/>
          <a:stretch/>
        </p:blipFill>
        <p:spPr bwMode="auto">
          <a:xfrm>
            <a:off x="7012900" y="3677883"/>
            <a:ext cx="2069999" cy="206999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53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2019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Marcus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Mengs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controlador inalámbrico teclado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32" y="1274419"/>
            <a:ext cx="3049735" cy="124648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458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ESPIONAJE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VIGILANCIA POLICIAL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CIBERDELINCUENCIA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DELITOS MENORES (ESTUDIANTES)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COMERCIALIZACION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PIEZA DE MALWARE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335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5463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 smtClean="0"/>
              <a:t>Aspectos </a:t>
            </a:r>
            <a:br>
              <a:rPr lang="es-ES" dirty="0" smtClean="0"/>
            </a:br>
            <a:r>
              <a:rPr lang="es-ES" dirty="0" smtClean="0"/>
              <a:t>legales</a:t>
            </a:r>
            <a:endParaRPr lang="es-ES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877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1080000"/>
          </a:xfrm>
        </p:spPr>
        <p:txBody>
          <a:bodyPr rtlCol="0"/>
          <a:lstStyle/>
          <a:p>
            <a:pPr algn="ctr" rtl="0"/>
            <a:r>
              <a:rPr lang="es-ES" sz="4800" dirty="0" smtClean="0"/>
              <a:t>introducción</a:t>
            </a:r>
            <a:endParaRPr lang="es-ES" sz="4800" dirty="0"/>
          </a:p>
        </p:txBody>
      </p:sp>
      <p:sp>
        <p:nvSpPr>
          <p:cNvPr id="11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336000" y="1629000"/>
            <a:ext cx="9360000" cy="4860000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i="0" dirty="0">
                <a:latin typeface="+mj-lt"/>
              </a:rPr>
              <a:t>El espionaje digital es una actividad que va en aumento, y se realiza tanto a nivel gubernamental, como político o privado. Las herramientas y técnicas utilizadas son múltiples, y muchas utilizan sistemas combinados, pero el registro de pulsaciones en los teclados de los ordenadores, y más recientemente también en dispositivos móviles, es una de las características comunes a todos ellos</a:t>
            </a:r>
            <a:r>
              <a:rPr lang="es-ES" sz="3200" i="0" dirty="0" smtClean="0">
                <a:latin typeface="+mj-lt"/>
              </a:rPr>
              <a:t>.</a:t>
            </a:r>
            <a:endParaRPr lang="es-ES" sz="3200" i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/>
          <a:lstStyle/>
          <a:p>
            <a:pPr rtl="0"/>
            <a:fld id="{5B5E094F-F731-4251-84A0-0F1B91C6E6A6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Directiva </a:t>
            </a: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2013/40/UE 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del Parlamento Europeo y del Consejo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Ley </a:t>
            </a:r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Orgánica 1/2015 </a:t>
            </a:r>
            <a:r>
              <a:rPr lang="es-E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 </a:t>
            </a:r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30 de marzo, </a:t>
            </a:r>
            <a:r>
              <a:rPr lang="es-E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que modifica </a:t>
            </a:r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 Ley Orgánica 10/1995, de 23 de noviembre, del Código Penal</a:t>
            </a:r>
            <a:endParaRPr lang="es-ES" sz="44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566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022761"/>
            <a:ext cx="6773864" cy="5646239"/>
          </a:xfrm>
          <a:prstGeom prst="rect">
            <a:avLst/>
          </a:prstGeom>
        </p:spPr>
      </p:pic>
      <p:sp>
        <p:nvSpPr>
          <p:cNvPr id="4" name="Flecha izquierda 3"/>
          <p:cNvSpPr/>
          <p:nvPr/>
        </p:nvSpPr>
        <p:spPr>
          <a:xfrm>
            <a:off x="7170654" y="2349000"/>
            <a:ext cx="2705345" cy="1260000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0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22</a:t>
            </a:fld>
            <a:endParaRPr lang="es-ES" noProof="0"/>
          </a:p>
        </p:txBody>
      </p:sp>
      <p:sp>
        <p:nvSpPr>
          <p:cNvPr id="4" name="Flecha izquierda 3"/>
          <p:cNvSpPr/>
          <p:nvPr/>
        </p:nvSpPr>
        <p:spPr>
          <a:xfrm rot="18908029">
            <a:off x="5786478" y="1667345"/>
            <a:ext cx="2705345" cy="1260000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3429000"/>
            <a:ext cx="8885854" cy="288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36000" y="2305240"/>
            <a:ext cx="5585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Ley Orgánica 1/2015 </a:t>
            </a:r>
          </a:p>
        </p:txBody>
      </p:sp>
    </p:spTree>
    <p:extLst>
      <p:ext uri="{BB962C8B-B14F-4D97-AF65-F5344CB8AC3E}">
        <p14:creationId xmlns:p14="http://schemas.microsoft.com/office/powerpoint/2010/main" val="74778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pesar de esto se venden keyloggers y los fabricantes hacen caso omiso a las leyes o se escudan en que es el propio usuario el responsable del uso que se le dé.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070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19794" r="27445" b="17213"/>
          <a:stretch/>
        </p:blipFill>
        <p:spPr>
          <a:xfrm rot="16200000">
            <a:off x="2158869" y="16585"/>
            <a:ext cx="5563838" cy="774099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86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78332"/>
          </a:xfrm>
        </p:spPr>
        <p:txBody>
          <a:bodyPr rtlCol="0"/>
          <a:lstStyle/>
          <a:p>
            <a:pPr rtl="0"/>
            <a:r>
              <a:rPr lang="es-ES" dirty="0" smtClean="0"/>
              <a:t>Otro punto </a:t>
            </a:r>
            <a:br>
              <a:rPr lang="es-ES" dirty="0" smtClean="0"/>
            </a:br>
            <a:r>
              <a:rPr lang="es-ES" dirty="0" smtClean="0"/>
              <a:t>diferente</a:t>
            </a:r>
            <a:endParaRPr lang="es-ES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976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/>
              <a:t>Opción de línea divisoria de sección 2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208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2714"/>
          </a:xfrm>
        </p:spPr>
        <p:txBody>
          <a:bodyPr rtlCol="0"/>
          <a:lstStyle/>
          <a:p>
            <a:pPr rtl="0"/>
            <a:r>
              <a:rPr lang="es-ES" dirty="0"/>
              <a:t>Opción de línea divisoria de sección 2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2749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EL CÓDIGO DE KEYLOGGER EN PYTHON MÁS CORTO</a:t>
            </a:r>
            <a:endParaRPr lang="es-ES" sz="4800" b="1" dirty="0"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8" y="1989000"/>
            <a:ext cx="9871954" cy="360000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57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EL CÓDIGO DE KEYLOGGER EN PYTHON MÁS CORTO</a:t>
            </a:r>
            <a:endParaRPr lang="es-ES" sz="4800" b="1" dirty="0"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648814"/>
            <a:ext cx="8460000" cy="5027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4812160" y="2133651"/>
              <a:ext cx="268200" cy="280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2040" y="2013771"/>
                <a:ext cx="388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/>
              <p14:cNvContentPartPr/>
              <p14:nvPr/>
            </p14:nvContentPartPr>
            <p14:xfrm>
              <a:off x="1810480" y="2752491"/>
              <a:ext cx="342000" cy="2520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0360" y="2632611"/>
                <a:ext cx="4622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/>
              <p14:cNvContentPartPr/>
              <p14:nvPr/>
            </p14:nvContentPartPr>
            <p14:xfrm>
              <a:off x="2419960" y="2743131"/>
              <a:ext cx="683640" cy="28800"/>
            </p14:xfrm>
          </p:contentPart>
        </mc:Choice>
        <mc:Fallback xmlns="">
          <p:pic>
            <p:nvPicPr>
              <p:cNvPr id="9" name="Entrada de lápiz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9840" y="2623251"/>
                <a:ext cx="8038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/>
              <p14:cNvContentPartPr/>
              <p14:nvPr/>
            </p14:nvContentPartPr>
            <p14:xfrm>
              <a:off x="3907120" y="2751771"/>
              <a:ext cx="304920" cy="10440"/>
            </p14:xfrm>
          </p:contentPart>
        </mc:Choice>
        <mc:Fallback xmlns="">
          <p:pic>
            <p:nvPicPr>
              <p:cNvPr id="10" name="Entrada de lápiz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7000" y="2631891"/>
                <a:ext cx="4251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/>
              <p14:cNvContentPartPr/>
              <p14:nvPr/>
            </p14:nvContentPartPr>
            <p14:xfrm>
              <a:off x="4849240" y="2752491"/>
              <a:ext cx="351720" cy="10440"/>
            </p14:xfrm>
          </p:contentPart>
        </mc:Choice>
        <mc:Fallback xmlns="">
          <p:pic>
            <p:nvPicPr>
              <p:cNvPr id="11" name="Entrada de lápiz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89120" y="2632611"/>
                <a:ext cx="471600" cy="250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055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1080000"/>
          </a:xfrm>
        </p:spPr>
        <p:txBody>
          <a:bodyPr rtlCol="0"/>
          <a:lstStyle/>
          <a:p>
            <a:pPr algn="ctr" rtl="0"/>
            <a:r>
              <a:rPr lang="es-ES" sz="4800" dirty="0" smtClean="0"/>
              <a:t>definición</a:t>
            </a:r>
            <a:endParaRPr lang="es-ES" sz="48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629000"/>
            <a:ext cx="9360000" cy="4860000"/>
          </a:xfrm>
        </p:spPr>
        <p:txBody>
          <a:bodyPr rtlCol="0"/>
          <a:lstStyle/>
          <a:p>
            <a:r>
              <a:rPr lang="es-ES" sz="3200" i="0" dirty="0" err="1">
                <a:solidFill>
                  <a:srgbClr val="FF0000"/>
                </a:solidFill>
                <a:latin typeface="+mj-lt"/>
              </a:rPr>
              <a:t>Keylogger</a:t>
            </a:r>
            <a:r>
              <a:rPr lang="es-ES" sz="3200" i="0" dirty="0">
                <a:solidFill>
                  <a:srgbClr val="FF0000"/>
                </a:solidFill>
                <a:latin typeface="+mj-lt"/>
              </a:rPr>
              <a:t>, proveniente de la unión de dos palabras inglesas: </a:t>
            </a:r>
            <a:r>
              <a:rPr lang="es-ES" sz="3200" i="0" dirty="0" err="1">
                <a:solidFill>
                  <a:srgbClr val="FF0000"/>
                </a:solidFill>
                <a:latin typeface="+mj-lt"/>
              </a:rPr>
              <a:t>key</a:t>
            </a:r>
            <a:r>
              <a:rPr lang="es-ES" sz="3200" i="0" dirty="0">
                <a:solidFill>
                  <a:srgbClr val="FF0000"/>
                </a:solidFill>
                <a:latin typeface="+mj-lt"/>
              </a:rPr>
              <a:t> (tecla) y </a:t>
            </a:r>
            <a:r>
              <a:rPr lang="es-ES" sz="3200" i="0" dirty="0" err="1">
                <a:solidFill>
                  <a:srgbClr val="FF0000"/>
                </a:solidFill>
                <a:latin typeface="+mj-lt"/>
              </a:rPr>
              <a:t>logger</a:t>
            </a:r>
            <a:r>
              <a:rPr lang="es-ES" sz="3200" i="0" dirty="0">
                <a:solidFill>
                  <a:srgbClr val="FF0000"/>
                </a:solidFill>
                <a:latin typeface="+mj-lt"/>
              </a:rPr>
              <a:t> (registrador), es un dispositivo o programa que registra pulsaciones de teclas. </a:t>
            </a:r>
            <a:endParaRPr lang="es-ES" sz="3200" i="0" dirty="0" smtClean="0">
              <a:solidFill>
                <a:srgbClr val="FF0000"/>
              </a:solidFill>
              <a:latin typeface="+mj-lt"/>
            </a:endParaRPr>
          </a:p>
          <a:p>
            <a:endParaRPr lang="es-ES" sz="3200" i="0" dirty="0" smtClean="0">
              <a:latin typeface="+mj-lt"/>
            </a:endParaRPr>
          </a:p>
          <a:p>
            <a:r>
              <a:rPr lang="es-ES" sz="3200" i="0" dirty="0" smtClean="0">
                <a:latin typeface="+mj-lt"/>
              </a:rPr>
              <a:t>Esta </a:t>
            </a:r>
            <a:r>
              <a:rPr lang="es-ES" sz="3200" i="0" dirty="0">
                <a:latin typeface="+mj-lt"/>
              </a:rPr>
              <a:t>es la definición más corta y básica de </a:t>
            </a:r>
            <a:r>
              <a:rPr lang="es-ES" sz="3200" i="0" dirty="0" err="1">
                <a:latin typeface="+mj-lt"/>
              </a:rPr>
              <a:t>keylogger</a:t>
            </a:r>
            <a:r>
              <a:rPr lang="es-ES" sz="3200" i="0" dirty="0">
                <a:latin typeface="+mj-lt"/>
              </a:rPr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4" r="18829"/>
          <a:stretch/>
        </p:blipFill>
        <p:spPr>
          <a:xfrm>
            <a:off x="10048568" y="79782"/>
            <a:ext cx="2143434" cy="6134205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/>
          <a:lstStyle/>
          <a:p>
            <a:pPr rtl="0"/>
            <a:fld id="{35B4BF31-5A2C-40C7-B2C2-DB68AEBD6429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372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MÁS CORTO AÚN</a:t>
            </a:r>
            <a:endParaRPr lang="es-ES" sz="4800" b="1" dirty="0"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0" y="1989000"/>
            <a:ext cx="9800748" cy="3240000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7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MÁS CORTO AÚN</a:t>
            </a:r>
            <a:endParaRPr lang="es-ES" sz="4800" b="1" dirty="0"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3" y="1121676"/>
            <a:ext cx="9281098" cy="554732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306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2714"/>
          </a:xfrm>
        </p:spPr>
        <p:txBody>
          <a:bodyPr rtlCol="0"/>
          <a:lstStyle/>
          <a:p>
            <a:pPr rtl="0"/>
            <a:r>
              <a:rPr lang="es-ES" dirty="0" smtClean="0"/>
              <a:t>Videos de demostración</a:t>
            </a:r>
            <a:endParaRPr lang="es-ES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2188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>
                <a:cs typeface="Arial" panose="020B0604020202020204" pitchFamily="34" charset="0"/>
              </a:rPr>
              <a:t>Video 1 : KEYLOGGER MOSTRANDO DEPURACIÓN</a:t>
            </a:r>
            <a:endParaRPr lang="es-ES" sz="2000" spc="0" dirty="0"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https://youtu.be/nsLZfvAT0jQ</a:t>
            </a:r>
          </a:p>
        </p:txBody>
      </p:sp>
      <p:pic>
        <p:nvPicPr>
          <p:cNvPr id="6" name="keylogger_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00" y="548999"/>
            <a:ext cx="9546909" cy="5464739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974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/>
              <a:t>Video 2 : KEYLOGGER OCULTO</a:t>
            </a:r>
            <a:endParaRPr lang="es-ES" sz="2000" spc="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https://youtu.be/ZAdDdExLQ2U</a:t>
            </a:r>
          </a:p>
        </p:txBody>
      </p:sp>
      <p:pic>
        <p:nvPicPr>
          <p:cNvPr id="7" name="keylogger_0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00" y="549000"/>
            <a:ext cx="8820000" cy="5725379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05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/>
              <a:t>Video 3 : REPLICACIÓN Y MONITOR DE RED</a:t>
            </a:r>
            <a:endParaRPr lang="es-ES" sz="2000" spc="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https://youtu.be/eEcdBNWFi9c</a:t>
            </a:r>
          </a:p>
        </p:txBody>
      </p:sp>
      <p:pic>
        <p:nvPicPr>
          <p:cNvPr id="8" name="keylogger_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01" y="549000"/>
            <a:ext cx="8640000" cy="5608535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04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/>
              <a:t>Video 4 : MUESTRA RECEPCIONES TELEGRAM, PASTECODE</a:t>
            </a:r>
            <a:endParaRPr lang="es-ES" sz="2000" spc="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https://youtu.be/SUsPJsP9StY</a:t>
            </a:r>
          </a:p>
        </p:txBody>
      </p:sp>
      <p:pic>
        <p:nvPicPr>
          <p:cNvPr id="7" name="keylogger_0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6619" y="516882"/>
            <a:ext cx="8669381" cy="565882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9B51A1E-902D-48AF-9020-955120F399B6}" type="slidenum">
              <a:rPr lang="es-ES" b="1"/>
              <a:pPr/>
              <a:t>36</a:t>
            </a:fld>
            <a:endParaRPr lang="es-ES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586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10056000" y="6318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latin typeface="+mj-lt"/>
            </a:endParaRPr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989000"/>
            <a:ext cx="9360000" cy="14400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5658" y="5229001"/>
            <a:ext cx="2910342" cy="360000"/>
          </a:xfrm>
        </p:spPr>
        <p:txBody>
          <a:bodyPr rtlCol="0"/>
          <a:lstStyle/>
          <a:p>
            <a:pPr rtl="0"/>
            <a:r>
              <a:rPr lang="es-ES" dirty="0" smtClean="0"/>
              <a:t>Gabriel Marti</a:t>
            </a:r>
            <a:endParaRPr lang="es-ES" dirty="0"/>
          </a:p>
        </p:txBody>
      </p:sp>
      <p:pic>
        <p:nvPicPr>
          <p:cNvPr id="9" name="Gráfico 8" descr="Sobre" title="Icono del correo electrónico del moder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536000" y="5629043"/>
            <a:ext cx="360000" cy="3600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28655" y="5699593"/>
            <a:ext cx="2880000" cy="289450"/>
          </a:xfrm>
        </p:spPr>
        <p:txBody>
          <a:bodyPr rtlCol="0"/>
          <a:lstStyle/>
          <a:p>
            <a:pPr algn="r" rtl="0"/>
            <a:r>
              <a:rPr lang="es-ES" sz="1400" dirty="0" smtClean="0"/>
              <a:t>gabimarti@gmail.com</a:t>
            </a:r>
            <a:endParaRPr lang="es-ES" sz="1400" dirty="0"/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s-ES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>
                <a:latin typeface="Corbel" panose="020B0503020204020204" pitchFamily="34" charset="0"/>
              </a:rPr>
              <a:t>CONSULTANTS</a:t>
            </a:r>
            <a:endParaRPr lang="es-ES" sz="1600" b="1" spc="-100" baseline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0251642" y="9000"/>
            <a:ext cx="1784358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275" y="3567975"/>
            <a:ext cx="571500" cy="5810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79479" y="3499550"/>
            <a:ext cx="720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 smtClean="0">
                <a:latin typeface="+mj-lt"/>
                <a:hlinkClick r:id="rId8"/>
              </a:rPr>
              <a:t>https</a:t>
            </a:r>
            <a:r>
              <a:rPr lang="es-ES" sz="1600" i="1" dirty="0">
                <a:latin typeface="+mj-lt"/>
                <a:hlinkClick r:id="rId8"/>
              </a:rPr>
              <a:t>://github.com/gabimarti/TFM-Analisis-Keyloggers-Ingenieria-Inversa</a:t>
            </a:r>
            <a:endParaRPr lang="es-ES" sz="1600" i="1" dirty="0">
              <a:latin typeface="+mj-lt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79479" y="3838104"/>
            <a:ext cx="4884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latin typeface="+mj-lt"/>
                <a:hlinkClick r:id="rId9"/>
              </a:rPr>
              <a:t>https://github.com/gabimarti/Demons-eye-keylogger</a:t>
            </a:r>
            <a:endParaRPr lang="es-ES" sz="1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99" y="189000"/>
            <a:ext cx="9360001" cy="1080000"/>
          </a:xfrm>
        </p:spPr>
        <p:txBody>
          <a:bodyPr rtlCol="0"/>
          <a:lstStyle/>
          <a:p>
            <a:pPr algn="ctr" rtl="0"/>
            <a:r>
              <a:rPr lang="es-ES" sz="4800" dirty="0" smtClean="0"/>
              <a:t>objetivos</a:t>
            </a:r>
            <a:endParaRPr lang="es-ES" sz="4800" dirty="0"/>
          </a:p>
        </p:txBody>
      </p:sp>
      <p:sp>
        <p:nvSpPr>
          <p:cNvPr id="10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98" y="1629000"/>
            <a:ext cx="9360001" cy="4860000"/>
          </a:xfrm>
        </p:spPr>
        <p:txBody>
          <a:bodyPr rtlCol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 smtClean="0">
                <a:latin typeface="+mj-lt"/>
              </a:rPr>
              <a:t>Historia y</a:t>
            </a:r>
            <a:r>
              <a:rPr lang="es-ES" sz="3200" i="0" dirty="0" smtClean="0">
                <a:latin typeface="+mj-lt"/>
              </a:rPr>
              <a:t> </a:t>
            </a:r>
            <a:r>
              <a:rPr lang="es-ES" sz="3200" i="0" dirty="0">
                <a:latin typeface="+mj-lt"/>
              </a:rPr>
              <a:t>Estado del arte de los keyloggers.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Conocer los aspectos </a:t>
            </a:r>
            <a:r>
              <a:rPr lang="es-ES" sz="3200" i="0" dirty="0" smtClean="0">
                <a:latin typeface="+mj-lt"/>
              </a:rPr>
              <a:t>legales.</a:t>
            </a:r>
            <a:endParaRPr lang="es-ES" sz="3200" i="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 smtClean="0">
                <a:latin typeface="+mj-lt"/>
              </a:rPr>
              <a:t>T</a:t>
            </a:r>
            <a:r>
              <a:rPr lang="es-ES" sz="3200" i="0" dirty="0" smtClean="0">
                <a:latin typeface="+mj-lt"/>
              </a:rPr>
              <a:t>écnicas </a:t>
            </a:r>
            <a:r>
              <a:rPr lang="es-ES" sz="3200" i="0" dirty="0" smtClean="0">
                <a:latin typeface="+mj-lt"/>
              </a:rPr>
              <a:t>de</a:t>
            </a:r>
            <a:r>
              <a:rPr lang="es-ES" sz="3200" i="0" dirty="0" smtClean="0">
                <a:latin typeface="+mj-lt"/>
              </a:rPr>
              <a:t> </a:t>
            </a:r>
            <a:r>
              <a:rPr lang="es-ES" sz="3200" i="0" dirty="0">
                <a:latin typeface="+mj-lt"/>
              </a:rPr>
              <a:t>distribución e </a:t>
            </a:r>
            <a:r>
              <a:rPr lang="es-ES" sz="3200" i="0" dirty="0" smtClean="0">
                <a:latin typeface="+mj-lt"/>
              </a:rPr>
              <a:t>instalación.</a:t>
            </a:r>
            <a:endParaRPr lang="es-ES" sz="3200" i="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Estudiar las </a:t>
            </a:r>
            <a:r>
              <a:rPr lang="es-ES" sz="3200" i="0" dirty="0" smtClean="0">
                <a:latin typeface="+mj-lt"/>
              </a:rPr>
              <a:t>funcionalidades.</a:t>
            </a:r>
            <a:endParaRPr lang="es-ES" sz="3200" i="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Investigar las técnicas de ocultación o </a:t>
            </a:r>
            <a:r>
              <a:rPr lang="es-ES" sz="3200" i="0" dirty="0" smtClean="0">
                <a:latin typeface="+mj-lt"/>
              </a:rPr>
              <a:t>evasión.</a:t>
            </a:r>
            <a:endParaRPr lang="es-ES" sz="3200" i="0" dirty="0" smtClean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 err="1" smtClean="0">
                <a:latin typeface="+mj-lt"/>
              </a:rPr>
              <a:t>Reversing</a:t>
            </a:r>
            <a:r>
              <a:rPr lang="es-ES" sz="3200" i="0" dirty="0" smtClean="0">
                <a:latin typeface="+mj-lt"/>
              </a:rPr>
              <a:t> </a:t>
            </a:r>
            <a:r>
              <a:rPr lang="es-ES" sz="3200" i="0" dirty="0">
                <a:latin typeface="+mj-lt"/>
              </a:rPr>
              <a:t>a un keylogger de malware.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Desarrollo de un </a:t>
            </a:r>
            <a:r>
              <a:rPr lang="es-ES" sz="3200" i="0" dirty="0" err="1">
                <a:latin typeface="+mj-lt"/>
              </a:rPr>
              <a:t>keylogger</a:t>
            </a:r>
            <a:r>
              <a:rPr lang="es-ES" sz="3200" i="0" dirty="0" smtClean="0">
                <a:latin typeface="+mj-lt"/>
              </a:rPr>
              <a:t>.</a:t>
            </a:r>
            <a:endParaRPr lang="es-ES" sz="3200" i="0" dirty="0">
              <a:latin typeface="+mj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3" t="7599" r="11790"/>
          <a:stretch/>
        </p:blipFill>
        <p:spPr>
          <a:xfrm>
            <a:off x="10058400" y="68826"/>
            <a:ext cx="2133602" cy="6135329"/>
          </a:xfrm>
          <a:prstGeom prst="rect">
            <a:avLst/>
          </a:prstGeom>
        </p:spPr>
      </p:pic>
      <p:sp>
        <p:nvSpPr>
          <p:cNvPr id="6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/>
          <a:lstStyle/>
          <a:p>
            <a:pPr rtl="0"/>
            <a:fld id="{BB601423-DECC-4B3F-8FE7-B79F803DD40A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461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78332"/>
          </a:xfrm>
        </p:spPr>
        <p:txBody>
          <a:bodyPr rtlCol="0"/>
          <a:lstStyle/>
          <a:p>
            <a:pPr rtl="0"/>
            <a:r>
              <a:rPr lang="es-ES" dirty="0" smtClean="0"/>
              <a:t>Historia y </a:t>
            </a:r>
            <a:br>
              <a:rPr lang="es-ES" dirty="0" smtClean="0"/>
            </a:br>
            <a:r>
              <a:rPr lang="es-ES" dirty="0" smtClean="0"/>
              <a:t>estado del arte</a:t>
            </a:r>
            <a:endParaRPr lang="es-ES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1252799"/>
            <a:ext cx="3269410" cy="2176201"/>
          </a:xfrm>
          <a:ln w="2540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3789000"/>
            <a:ext cx="2623463" cy="2528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336000" y="1246953"/>
            <a:ext cx="702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PRIMER </a:t>
            </a:r>
          </a:p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HARDWARE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/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296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1252799"/>
            <a:ext cx="3269410" cy="2176201"/>
          </a:xfrm>
          <a:ln w="2540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3789000"/>
            <a:ext cx="2623463" cy="2528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336000" y="1246953"/>
            <a:ext cx="666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Años 70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Guerra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Fria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USA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URSS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Teletipo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Francia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Embajadas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Selectric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BUG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NSA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CIA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Proyecto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Gunman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radiografías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ondas radio 30-90Mhz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TV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compresión 6 bits a 4 bits</a:t>
            </a:r>
            <a:endParaRPr lang="es-ES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702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PRIMER </a:t>
            </a:r>
          </a:p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</a:t>
            </a:r>
          </a:p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/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1026" name="Picture 2" descr="https://www.carthage.edu/live/image/gid/46/width/300/9457_kivolowitz-perry-300x400old.rev.14453601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000" y="1269000"/>
            <a:ext cx="2857500" cy="381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72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00" y="1246953"/>
            <a:ext cx="4437959" cy="506204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468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Perry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Kivolowitz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17nov1983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Usenet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Unix</a:t>
            </a:r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9</a:t>
            </a:fld>
            <a:endParaRPr lang="es-ES" noProof="0"/>
          </a:p>
        </p:txBody>
      </p:sp>
      <p:sp>
        <p:nvSpPr>
          <p:cNvPr id="5" name="Rectángulo 4"/>
          <p:cNvSpPr/>
          <p:nvPr/>
        </p:nvSpPr>
        <p:spPr>
          <a:xfrm>
            <a:off x="307595" y="5939668"/>
            <a:ext cx="4008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http://securitydigest.org/unix/archive/006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803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3_TF16411245.potx" id="{E8952088-D048-4073-95D4-0558EE9F43E6}" vid="{C7DF3C0D-9A30-4C51-86AE-01ED9D78E13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fb0879af-3eba-417a-a55a-ffe6dcd6ca77"/>
    <ds:schemaRef ds:uri="http://schemas.microsoft.com/sharepoint/v3"/>
    <ds:schemaRef ds:uri="http://schemas.microsoft.com/office/2006/metadata/properties"/>
    <ds:schemaRef ds:uri="6dc4bcd6-49db-4c07-9060-8acfc67cef9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minimalista con colores</Template>
  <TotalTime>0</TotalTime>
  <Words>654</Words>
  <Application>Microsoft Office PowerPoint</Application>
  <PresentationFormat>Panorámica</PresentationFormat>
  <Paragraphs>165</Paragraphs>
  <Slides>37</Slides>
  <Notes>37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Avenir LT Std 65 Medium</vt:lpstr>
      <vt:lpstr>Calibri</vt:lpstr>
      <vt:lpstr>Corbel</vt:lpstr>
      <vt:lpstr>Times New Roman</vt:lpstr>
      <vt:lpstr>Verdana</vt:lpstr>
      <vt:lpstr>Tema de Office</vt:lpstr>
      <vt:lpstr>Análisis de Keyloggers mediante Ingeniería Inversa</vt:lpstr>
      <vt:lpstr>introducción</vt:lpstr>
      <vt:lpstr>definición</vt:lpstr>
      <vt:lpstr>objetivos</vt:lpstr>
      <vt:lpstr>Historia y  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Aspectos  legales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Otro punto  diferente</vt:lpstr>
      <vt:lpstr>Opción de línea divisoria de sección 2</vt:lpstr>
      <vt:lpstr>Opción de línea divisoria de sección 2</vt:lpstr>
      <vt:lpstr>Presentación de PowerPoint</vt:lpstr>
      <vt:lpstr>Presentación de PowerPoint</vt:lpstr>
      <vt:lpstr>Presentación de PowerPoint</vt:lpstr>
      <vt:lpstr>Presentación de PowerPoint</vt:lpstr>
      <vt:lpstr>Videos de demostración</vt:lpstr>
      <vt:lpstr>Video 1 : KEYLOGGER MOSTRANDO DEPURACIÓN</vt:lpstr>
      <vt:lpstr>Video 2 : KEYLOGGER OCULTO</vt:lpstr>
      <vt:lpstr>Video 3 : REPLICACIÓN Y MONITOR DE RED</vt:lpstr>
      <vt:lpstr>Video 4 : MUESTRA RECEPCIONES TELEGRAM, PASTECODE</vt:lpstr>
      <vt:lpstr>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2019-08-15T10:12:38Z</dcterms:created>
  <dcterms:modified xsi:type="dcterms:W3CDTF">2019-09-11T18:44:10Z</dcterms:modified>
</cp:coreProperties>
</file>